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26" r:id="rId3"/>
    <p:sldId id="333" r:id="rId4"/>
    <p:sldId id="335" r:id="rId5"/>
    <p:sldId id="327" r:id="rId6"/>
    <p:sldId id="332" r:id="rId7"/>
    <p:sldId id="336" r:id="rId8"/>
    <p:sldId id="323" r:id="rId9"/>
    <p:sldId id="334" r:id="rId10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434" autoAdjust="0"/>
  </p:normalViewPr>
  <p:slideViewPr>
    <p:cSldViewPr snapToGrid="0" snapToObjects="1">
      <p:cViewPr varScale="1">
        <p:scale>
          <a:sx n="132" d="100"/>
          <a:sy n="132" d="100"/>
        </p:scale>
        <p:origin x="7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1" d="100"/>
          <a:sy n="61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72F46-DAEE-4FC6-846F-C81B05258C17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A855465-C9FC-4705-9F06-41F02073E4F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sz="12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   Safe Outputs</a:t>
          </a:r>
        </a:p>
      </dgm:t>
    </dgm:pt>
    <dgm:pt modelId="{78D3B9E7-FC17-4400-A0CB-39D75D914E19}" type="parTrans" cxnId="{4D81309B-AD08-4292-BDC3-24F8C1B5D47B}">
      <dgm:prSet/>
      <dgm:spPr/>
      <dgm:t>
        <a:bodyPr/>
        <a:lstStyle/>
        <a:p>
          <a:endParaRPr lang="en-CA" sz="2800"/>
        </a:p>
      </dgm:t>
    </dgm:pt>
    <dgm:pt modelId="{19F78F16-AD00-4A06-9F9E-93F6CD6FB716}" type="sibTrans" cxnId="{4D81309B-AD08-4292-BDC3-24F8C1B5D47B}">
      <dgm:prSet/>
      <dgm:spPr/>
      <dgm:t>
        <a:bodyPr/>
        <a:lstStyle/>
        <a:p>
          <a:endParaRPr lang="en-CA" sz="2800"/>
        </a:p>
      </dgm:t>
    </dgm:pt>
    <dgm:pt modelId="{AC2C1FF6-34AE-47EF-9A94-3142EAEC8451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sz="12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Safe Settings </a:t>
          </a:r>
        </a:p>
      </dgm:t>
    </dgm:pt>
    <dgm:pt modelId="{8172B8CA-D258-4233-B6A7-77D1B181E8AB}" type="parTrans" cxnId="{B5F75219-7A6D-4CE6-8CA0-FD1764AAE961}">
      <dgm:prSet/>
      <dgm:spPr/>
      <dgm:t>
        <a:bodyPr/>
        <a:lstStyle/>
        <a:p>
          <a:endParaRPr lang="en-CA" sz="2800"/>
        </a:p>
      </dgm:t>
    </dgm:pt>
    <dgm:pt modelId="{D9B7E692-A88F-472E-8DF0-9AF7FBBD4E5C}" type="sibTrans" cxnId="{B5F75219-7A6D-4CE6-8CA0-FD1764AAE961}">
      <dgm:prSet/>
      <dgm:spPr/>
      <dgm:t>
        <a:bodyPr/>
        <a:lstStyle/>
        <a:p>
          <a:endParaRPr lang="en-CA" sz="2800"/>
        </a:p>
      </dgm:t>
    </dgm:pt>
    <dgm:pt modelId="{DB39E328-2CF8-4219-B5AD-638775606BA9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sz="12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Safe Projects</a:t>
          </a:r>
        </a:p>
      </dgm:t>
    </dgm:pt>
    <dgm:pt modelId="{22A7EE22-4FE4-4049-A60A-CE5044E07694}" type="parTrans" cxnId="{3DF9A8C5-F506-4150-AF38-31951B3B69AF}">
      <dgm:prSet/>
      <dgm:spPr/>
      <dgm:t>
        <a:bodyPr/>
        <a:lstStyle/>
        <a:p>
          <a:endParaRPr lang="en-CA" sz="2800"/>
        </a:p>
      </dgm:t>
    </dgm:pt>
    <dgm:pt modelId="{26C5577B-3B3F-4415-80AC-33092D504EA0}" type="sibTrans" cxnId="{3DF9A8C5-F506-4150-AF38-31951B3B69AF}">
      <dgm:prSet/>
      <dgm:spPr/>
      <dgm:t>
        <a:bodyPr/>
        <a:lstStyle/>
        <a:p>
          <a:endParaRPr lang="en-CA" sz="2800"/>
        </a:p>
      </dgm:t>
    </dgm:pt>
    <dgm:pt modelId="{06E45C12-13C6-48E0-9530-74947C5060F3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sz="12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Safe People</a:t>
          </a:r>
        </a:p>
      </dgm:t>
    </dgm:pt>
    <dgm:pt modelId="{BF2A1D31-649F-4117-9F2C-505BA88563D1}" type="parTrans" cxnId="{0105EC8E-DF3A-4BE6-9B5C-674306535FF1}">
      <dgm:prSet/>
      <dgm:spPr/>
      <dgm:t>
        <a:bodyPr/>
        <a:lstStyle/>
        <a:p>
          <a:endParaRPr lang="en-CA" sz="2800"/>
        </a:p>
      </dgm:t>
    </dgm:pt>
    <dgm:pt modelId="{69B0A3AB-8BFA-42DF-88D5-0AD4CE657EC4}" type="sibTrans" cxnId="{0105EC8E-DF3A-4BE6-9B5C-674306535FF1}">
      <dgm:prSet/>
      <dgm:spPr/>
      <dgm:t>
        <a:bodyPr/>
        <a:lstStyle/>
        <a:p>
          <a:endParaRPr lang="en-CA" sz="2800"/>
        </a:p>
      </dgm:t>
    </dgm:pt>
    <dgm:pt modelId="{9515ACEB-D859-44EB-BBF2-EA6C461A2781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sz="12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Safe Data</a:t>
          </a:r>
        </a:p>
      </dgm:t>
    </dgm:pt>
    <dgm:pt modelId="{C4991BCC-546B-42B1-A498-EA024B602BCB}" type="sibTrans" cxnId="{43EF9B45-1859-4B2A-8100-B54CA006DAB7}">
      <dgm:prSet/>
      <dgm:spPr/>
      <dgm:t>
        <a:bodyPr/>
        <a:lstStyle/>
        <a:p>
          <a:endParaRPr lang="en-CA" sz="2800"/>
        </a:p>
      </dgm:t>
    </dgm:pt>
    <dgm:pt modelId="{7B5C2CCF-1B4A-48A1-A164-E3DD01AC70C7}" type="parTrans" cxnId="{43EF9B45-1859-4B2A-8100-B54CA006DAB7}">
      <dgm:prSet/>
      <dgm:spPr/>
      <dgm:t>
        <a:bodyPr/>
        <a:lstStyle/>
        <a:p>
          <a:endParaRPr lang="en-CA" sz="2800"/>
        </a:p>
      </dgm:t>
    </dgm:pt>
    <dgm:pt modelId="{2D4B780C-97E8-4E3C-94A4-9094192DECA8}" type="pres">
      <dgm:prSet presAssocID="{25B72F46-DAEE-4FC6-846F-C81B05258C1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A44C80F-ACAD-48BF-919B-D2A7052D3DA0}" type="pres">
      <dgm:prSet presAssocID="{25B72F46-DAEE-4FC6-846F-C81B05258C17}" presName="wedge1" presStyleLbl="node1" presStyleIdx="0" presStyleCnt="5" custScaleX="106203" custScaleY="106203" custLinFactNeighborX="-815" custLinFactNeighborY="553"/>
      <dgm:spPr>
        <a:ln/>
      </dgm:spPr>
      <dgm:t>
        <a:bodyPr/>
        <a:lstStyle/>
        <a:p>
          <a:endParaRPr lang="en-CA"/>
        </a:p>
      </dgm:t>
    </dgm:pt>
    <dgm:pt modelId="{28F1FBFB-69B8-4ED7-95EE-BB35A30276A0}" type="pres">
      <dgm:prSet presAssocID="{25B72F46-DAEE-4FC6-846F-C81B05258C17}" presName="dummy1a" presStyleCnt="0"/>
      <dgm:spPr/>
    </dgm:pt>
    <dgm:pt modelId="{B42E6D11-72CC-433B-BCD9-8B104355663D}" type="pres">
      <dgm:prSet presAssocID="{25B72F46-DAEE-4FC6-846F-C81B05258C17}" presName="dummy1b" presStyleCnt="0"/>
      <dgm:spPr/>
    </dgm:pt>
    <dgm:pt modelId="{8E49C78C-80D7-4AF5-BC2E-FB1B58BCE712}" type="pres">
      <dgm:prSet presAssocID="{25B72F46-DAEE-4FC6-846F-C81B05258C17}" presName="wedge1Tx" presStyleLbl="node1" presStyleIdx="0" presStyleCnt="5">
        <dgm:presLayoutVars>
          <dgm:chMax val="0"/>
          <dgm:chPref val="0"/>
          <dgm:bulletEnabled val="1"/>
        </dgm:presLayoutVars>
      </dgm:prSet>
      <dgm:spPr>
        <a:ln/>
      </dgm:spPr>
      <dgm:t>
        <a:bodyPr/>
        <a:lstStyle/>
        <a:p>
          <a:endParaRPr lang="en-CA"/>
        </a:p>
      </dgm:t>
    </dgm:pt>
    <dgm:pt modelId="{500FD6E1-B1EB-45B4-B0B1-668D21D96A90}" type="pres">
      <dgm:prSet presAssocID="{25B72F46-DAEE-4FC6-846F-C81B05258C17}" presName="wedge2" presStyleLbl="node1" presStyleIdx="1" presStyleCnt="5" custScaleX="106203" custScaleY="106203"/>
      <dgm:spPr/>
      <dgm:t>
        <a:bodyPr/>
        <a:lstStyle/>
        <a:p>
          <a:endParaRPr lang="en-CA"/>
        </a:p>
      </dgm:t>
    </dgm:pt>
    <dgm:pt modelId="{D9A83FCE-18E6-4747-8B48-02C097343DC4}" type="pres">
      <dgm:prSet presAssocID="{25B72F46-DAEE-4FC6-846F-C81B05258C17}" presName="dummy2a" presStyleCnt="0"/>
      <dgm:spPr/>
    </dgm:pt>
    <dgm:pt modelId="{D5779E36-6529-4FD3-AC84-D56035C0168A}" type="pres">
      <dgm:prSet presAssocID="{25B72F46-DAEE-4FC6-846F-C81B05258C17}" presName="dummy2b" presStyleCnt="0"/>
      <dgm:spPr/>
    </dgm:pt>
    <dgm:pt modelId="{462B8742-F188-4A2E-827E-DF9B7BD0B599}" type="pres">
      <dgm:prSet presAssocID="{25B72F46-DAEE-4FC6-846F-C81B05258C17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8872946-4890-4CB8-BE32-DB1C2E520348}" type="pres">
      <dgm:prSet presAssocID="{25B72F46-DAEE-4FC6-846F-C81B05258C17}" presName="wedge3" presStyleLbl="node1" presStyleIdx="2" presStyleCnt="5" custScaleX="106203" custScaleY="106203"/>
      <dgm:spPr/>
      <dgm:t>
        <a:bodyPr/>
        <a:lstStyle/>
        <a:p>
          <a:endParaRPr lang="en-CA"/>
        </a:p>
      </dgm:t>
    </dgm:pt>
    <dgm:pt modelId="{8121C775-EBD9-4C66-A394-2832BE1D6C6A}" type="pres">
      <dgm:prSet presAssocID="{25B72F46-DAEE-4FC6-846F-C81B05258C17}" presName="dummy3a" presStyleCnt="0"/>
      <dgm:spPr/>
    </dgm:pt>
    <dgm:pt modelId="{392AD9B9-A879-4EEC-A2F6-063290F17712}" type="pres">
      <dgm:prSet presAssocID="{25B72F46-DAEE-4FC6-846F-C81B05258C17}" presName="dummy3b" presStyleCnt="0"/>
      <dgm:spPr/>
    </dgm:pt>
    <dgm:pt modelId="{8B0C5EF8-6C7D-43F4-B1D1-085EE8079BB5}" type="pres">
      <dgm:prSet presAssocID="{25B72F46-DAEE-4FC6-846F-C81B05258C17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234D55D-F5F8-436A-949F-7B7676265EDE}" type="pres">
      <dgm:prSet presAssocID="{25B72F46-DAEE-4FC6-846F-C81B05258C17}" presName="wedge4" presStyleLbl="node1" presStyleIdx="3" presStyleCnt="5" custScaleX="106203" custScaleY="106203"/>
      <dgm:spPr/>
      <dgm:t>
        <a:bodyPr/>
        <a:lstStyle/>
        <a:p>
          <a:endParaRPr lang="en-CA"/>
        </a:p>
      </dgm:t>
    </dgm:pt>
    <dgm:pt modelId="{5CF2ED16-3A60-46BF-8A0C-2A17641C8A86}" type="pres">
      <dgm:prSet presAssocID="{25B72F46-DAEE-4FC6-846F-C81B05258C17}" presName="dummy4a" presStyleCnt="0"/>
      <dgm:spPr/>
    </dgm:pt>
    <dgm:pt modelId="{56F7C9CB-8435-4BB6-9676-352D0390785E}" type="pres">
      <dgm:prSet presAssocID="{25B72F46-DAEE-4FC6-846F-C81B05258C17}" presName="dummy4b" presStyleCnt="0"/>
      <dgm:spPr/>
    </dgm:pt>
    <dgm:pt modelId="{5316F94F-6C7A-4936-8B8C-6E7E6FB88447}" type="pres">
      <dgm:prSet presAssocID="{25B72F46-DAEE-4FC6-846F-C81B05258C17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56CADA7-995D-4ECC-B7DD-346406CD7DBC}" type="pres">
      <dgm:prSet presAssocID="{25B72F46-DAEE-4FC6-846F-C81B05258C17}" presName="wedge5" presStyleLbl="node1" presStyleIdx="4" presStyleCnt="5" custScaleX="106203" custScaleY="106203"/>
      <dgm:spPr/>
      <dgm:t>
        <a:bodyPr/>
        <a:lstStyle/>
        <a:p>
          <a:endParaRPr lang="en-CA"/>
        </a:p>
      </dgm:t>
    </dgm:pt>
    <dgm:pt modelId="{7AEF78EC-C2E8-4CF3-B7E1-B77FF8BC9EB2}" type="pres">
      <dgm:prSet presAssocID="{25B72F46-DAEE-4FC6-846F-C81B05258C17}" presName="dummy5a" presStyleCnt="0"/>
      <dgm:spPr/>
    </dgm:pt>
    <dgm:pt modelId="{DA31BA23-9AC5-4982-8446-AF87A3CFEC0A}" type="pres">
      <dgm:prSet presAssocID="{25B72F46-DAEE-4FC6-846F-C81B05258C17}" presName="dummy5b" presStyleCnt="0"/>
      <dgm:spPr/>
    </dgm:pt>
    <dgm:pt modelId="{71CF6A43-455C-4ED0-8DC8-D6A3E1B5EB80}" type="pres">
      <dgm:prSet presAssocID="{25B72F46-DAEE-4FC6-846F-C81B05258C17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F2B839B-C86B-4A20-B1C8-744AB165CC5F}" type="pres">
      <dgm:prSet presAssocID="{C4991BCC-546B-42B1-A498-EA024B602BCB}" presName="arrowWedge1" presStyleLbl="fgSibTrans2D1" presStyleIdx="0" presStyleCnt="5" custLinFactNeighborX="-620" custLinFactNeighborY="-979"/>
      <dgm:spPr/>
    </dgm:pt>
    <dgm:pt modelId="{82CE3DC1-E3E8-4C5C-8CAE-52555C579C44}" type="pres">
      <dgm:prSet presAssocID="{19F78F16-AD00-4A06-9F9E-93F6CD6FB716}" presName="arrowWedge2" presStyleLbl="fgSibTrans2D1" presStyleIdx="1" presStyleCnt="5"/>
      <dgm:spPr>
        <a:solidFill>
          <a:schemeClr val="accent4"/>
        </a:solidFill>
      </dgm:spPr>
      <dgm:t>
        <a:bodyPr/>
        <a:lstStyle/>
        <a:p>
          <a:endParaRPr lang="en-CA"/>
        </a:p>
      </dgm:t>
    </dgm:pt>
    <dgm:pt modelId="{38ED0E90-EFA6-45EA-B548-7FA571056A02}" type="pres">
      <dgm:prSet presAssocID="{D9B7E692-A88F-472E-8DF0-9AF7FBBD4E5C}" presName="arrowWedge3" presStyleLbl="fgSibTrans2D1" presStyleIdx="2" presStyleCnt="5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n-CA"/>
        </a:p>
      </dgm:t>
    </dgm:pt>
    <dgm:pt modelId="{759ADE78-AB91-43AC-8E1E-F806B8616BB9}" type="pres">
      <dgm:prSet presAssocID="{26C5577B-3B3F-4415-80AC-33092D504EA0}" presName="arrowWedge4" presStyleLbl="fgSibTrans2D1" presStyleIdx="3" presStyleCnt="5"/>
      <dgm:spPr>
        <a:solidFill>
          <a:srgbClr val="92D050"/>
        </a:solidFill>
      </dgm:spPr>
      <dgm:t>
        <a:bodyPr/>
        <a:lstStyle/>
        <a:p>
          <a:endParaRPr lang="en-CA"/>
        </a:p>
      </dgm:t>
    </dgm:pt>
    <dgm:pt modelId="{8D4FB8BC-5A1B-4EFC-86A6-1CAD6F4A309F}" type="pres">
      <dgm:prSet presAssocID="{69B0A3AB-8BFA-42DF-88D5-0AD4CE657EC4}" presName="arrowWedge5" presStyleLbl="fgSibTrans2D1" presStyleIdx="4" presStyleCnt="5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CA"/>
        </a:p>
      </dgm:t>
    </dgm:pt>
  </dgm:ptLst>
  <dgm:cxnLst>
    <dgm:cxn modelId="{51AEC126-6088-48A7-A22E-3078AC7092BF}" type="presOf" srcId="{4A855465-C9FC-4705-9F06-41F02073E4F4}" destId="{500FD6E1-B1EB-45B4-B0B1-668D21D96A90}" srcOrd="0" destOrd="0" presId="urn:microsoft.com/office/officeart/2005/8/layout/cycle8"/>
    <dgm:cxn modelId="{4D81309B-AD08-4292-BDC3-24F8C1B5D47B}" srcId="{25B72F46-DAEE-4FC6-846F-C81B05258C17}" destId="{4A855465-C9FC-4705-9F06-41F02073E4F4}" srcOrd="1" destOrd="0" parTransId="{78D3B9E7-FC17-4400-A0CB-39D75D914E19}" sibTransId="{19F78F16-AD00-4A06-9F9E-93F6CD6FB716}"/>
    <dgm:cxn modelId="{B5F75219-7A6D-4CE6-8CA0-FD1764AAE961}" srcId="{25B72F46-DAEE-4FC6-846F-C81B05258C17}" destId="{AC2C1FF6-34AE-47EF-9A94-3142EAEC8451}" srcOrd="2" destOrd="0" parTransId="{8172B8CA-D258-4233-B6A7-77D1B181E8AB}" sibTransId="{D9B7E692-A88F-472E-8DF0-9AF7FBBD4E5C}"/>
    <dgm:cxn modelId="{5F45CBCE-8048-438D-B63F-77FDAE9FAB60}" type="presOf" srcId="{06E45C12-13C6-48E0-9530-74947C5060F3}" destId="{71CF6A43-455C-4ED0-8DC8-D6A3E1B5EB80}" srcOrd="1" destOrd="0" presId="urn:microsoft.com/office/officeart/2005/8/layout/cycle8"/>
    <dgm:cxn modelId="{43EF9B45-1859-4B2A-8100-B54CA006DAB7}" srcId="{25B72F46-DAEE-4FC6-846F-C81B05258C17}" destId="{9515ACEB-D859-44EB-BBF2-EA6C461A2781}" srcOrd="0" destOrd="0" parTransId="{7B5C2CCF-1B4A-48A1-A164-E3DD01AC70C7}" sibTransId="{C4991BCC-546B-42B1-A498-EA024B602BCB}"/>
    <dgm:cxn modelId="{C6640580-C834-4742-8FE4-11A45D7D3456}" type="presOf" srcId="{9515ACEB-D859-44EB-BBF2-EA6C461A2781}" destId="{3A44C80F-ACAD-48BF-919B-D2A7052D3DA0}" srcOrd="0" destOrd="0" presId="urn:microsoft.com/office/officeart/2005/8/layout/cycle8"/>
    <dgm:cxn modelId="{23AA8CEE-E096-4BA5-8C13-9EF5DA48AA2E}" type="presOf" srcId="{9515ACEB-D859-44EB-BBF2-EA6C461A2781}" destId="{8E49C78C-80D7-4AF5-BC2E-FB1B58BCE712}" srcOrd="1" destOrd="0" presId="urn:microsoft.com/office/officeart/2005/8/layout/cycle8"/>
    <dgm:cxn modelId="{132F5263-A482-4B56-A64C-34C49C95C8BF}" type="presOf" srcId="{4A855465-C9FC-4705-9F06-41F02073E4F4}" destId="{462B8742-F188-4A2E-827E-DF9B7BD0B599}" srcOrd="1" destOrd="0" presId="urn:microsoft.com/office/officeart/2005/8/layout/cycle8"/>
    <dgm:cxn modelId="{ED185A6F-7221-4E75-B2C0-1DFBBE2239EB}" type="presOf" srcId="{06E45C12-13C6-48E0-9530-74947C5060F3}" destId="{556CADA7-995D-4ECC-B7DD-346406CD7DBC}" srcOrd="0" destOrd="0" presId="urn:microsoft.com/office/officeart/2005/8/layout/cycle8"/>
    <dgm:cxn modelId="{7502ABB0-3F3F-49CC-BF96-171E6431AD6B}" type="presOf" srcId="{AC2C1FF6-34AE-47EF-9A94-3142EAEC8451}" destId="{8B0C5EF8-6C7D-43F4-B1D1-085EE8079BB5}" srcOrd="1" destOrd="0" presId="urn:microsoft.com/office/officeart/2005/8/layout/cycle8"/>
    <dgm:cxn modelId="{3DF9A8C5-F506-4150-AF38-31951B3B69AF}" srcId="{25B72F46-DAEE-4FC6-846F-C81B05258C17}" destId="{DB39E328-2CF8-4219-B5AD-638775606BA9}" srcOrd="3" destOrd="0" parTransId="{22A7EE22-4FE4-4049-A60A-CE5044E07694}" sibTransId="{26C5577B-3B3F-4415-80AC-33092D504EA0}"/>
    <dgm:cxn modelId="{0105EC8E-DF3A-4BE6-9B5C-674306535FF1}" srcId="{25B72F46-DAEE-4FC6-846F-C81B05258C17}" destId="{06E45C12-13C6-48E0-9530-74947C5060F3}" srcOrd="4" destOrd="0" parTransId="{BF2A1D31-649F-4117-9F2C-505BA88563D1}" sibTransId="{69B0A3AB-8BFA-42DF-88D5-0AD4CE657EC4}"/>
    <dgm:cxn modelId="{6E7D7C39-F7BF-4849-B375-7A66E27219E6}" type="presOf" srcId="{25B72F46-DAEE-4FC6-846F-C81B05258C17}" destId="{2D4B780C-97E8-4E3C-94A4-9094192DECA8}" srcOrd="0" destOrd="0" presId="urn:microsoft.com/office/officeart/2005/8/layout/cycle8"/>
    <dgm:cxn modelId="{EB07544A-6866-4865-8EA6-36E2E31B2748}" type="presOf" srcId="{DB39E328-2CF8-4219-B5AD-638775606BA9}" destId="{5316F94F-6C7A-4936-8B8C-6E7E6FB88447}" srcOrd="1" destOrd="0" presId="urn:microsoft.com/office/officeart/2005/8/layout/cycle8"/>
    <dgm:cxn modelId="{F100E0DB-100E-425A-AF2D-3D3F6BB8E683}" type="presOf" srcId="{DB39E328-2CF8-4219-B5AD-638775606BA9}" destId="{E234D55D-F5F8-436A-949F-7B7676265EDE}" srcOrd="0" destOrd="0" presId="urn:microsoft.com/office/officeart/2005/8/layout/cycle8"/>
    <dgm:cxn modelId="{98A36A7D-87E3-498D-82CC-30A8CD38D2BE}" type="presOf" srcId="{AC2C1FF6-34AE-47EF-9A94-3142EAEC8451}" destId="{68872946-4890-4CB8-BE32-DB1C2E520348}" srcOrd="0" destOrd="0" presId="urn:microsoft.com/office/officeart/2005/8/layout/cycle8"/>
    <dgm:cxn modelId="{F88C26C8-FB22-4797-A5D2-CCF3D7967C8A}" type="presParOf" srcId="{2D4B780C-97E8-4E3C-94A4-9094192DECA8}" destId="{3A44C80F-ACAD-48BF-919B-D2A7052D3DA0}" srcOrd="0" destOrd="0" presId="urn:microsoft.com/office/officeart/2005/8/layout/cycle8"/>
    <dgm:cxn modelId="{7F7F2612-60B7-41B3-B104-4E76424886F0}" type="presParOf" srcId="{2D4B780C-97E8-4E3C-94A4-9094192DECA8}" destId="{28F1FBFB-69B8-4ED7-95EE-BB35A30276A0}" srcOrd="1" destOrd="0" presId="urn:microsoft.com/office/officeart/2005/8/layout/cycle8"/>
    <dgm:cxn modelId="{DEB2085D-B98B-4E66-9889-15D608DCC4E9}" type="presParOf" srcId="{2D4B780C-97E8-4E3C-94A4-9094192DECA8}" destId="{B42E6D11-72CC-433B-BCD9-8B104355663D}" srcOrd="2" destOrd="0" presId="urn:microsoft.com/office/officeart/2005/8/layout/cycle8"/>
    <dgm:cxn modelId="{9E91F6BD-04E5-4E73-BA7C-5E30A2276D53}" type="presParOf" srcId="{2D4B780C-97E8-4E3C-94A4-9094192DECA8}" destId="{8E49C78C-80D7-4AF5-BC2E-FB1B58BCE712}" srcOrd="3" destOrd="0" presId="urn:microsoft.com/office/officeart/2005/8/layout/cycle8"/>
    <dgm:cxn modelId="{1CF7639F-89CC-40E4-8E8E-96EDE07F355A}" type="presParOf" srcId="{2D4B780C-97E8-4E3C-94A4-9094192DECA8}" destId="{500FD6E1-B1EB-45B4-B0B1-668D21D96A90}" srcOrd="4" destOrd="0" presId="urn:microsoft.com/office/officeart/2005/8/layout/cycle8"/>
    <dgm:cxn modelId="{F254F3CE-48A6-4656-8D7B-D95FED754A49}" type="presParOf" srcId="{2D4B780C-97E8-4E3C-94A4-9094192DECA8}" destId="{D9A83FCE-18E6-4747-8B48-02C097343DC4}" srcOrd="5" destOrd="0" presId="urn:microsoft.com/office/officeart/2005/8/layout/cycle8"/>
    <dgm:cxn modelId="{FAB98A35-4262-4A3E-92D7-14D54CCE69EB}" type="presParOf" srcId="{2D4B780C-97E8-4E3C-94A4-9094192DECA8}" destId="{D5779E36-6529-4FD3-AC84-D56035C0168A}" srcOrd="6" destOrd="0" presId="urn:microsoft.com/office/officeart/2005/8/layout/cycle8"/>
    <dgm:cxn modelId="{9E019DF0-6F46-4AA4-846E-F422B38A4827}" type="presParOf" srcId="{2D4B780C-97E8-4E3C-94A4-9094192DECA8}" destId="{462B8742-F188-4A2E-827E-DF9B7BD0B599}" srcOrd="7" destOrd="0" presId="urn:microsoft.com/office/officeart/2005/8/layout/cycle8"/>
    <dgm:cxn modelId="{933D2A2D-D0AB-42D0-A3BB-C26B4A708F69}" type="presParOf" srcId="{2D4B780C-97E8-4E3C-94A4-9094192DECA8}" destId="{68872946-4890-4CB8-BE32-DB1C2E520348}" srcOrd="8" destOrd="0" presId="urn:microsoft.com/office/officeart/2005/8/layout/cycle8"/>
    <dgm:cxn modelId="{EC2EB946-CA8B-4E88-A643-A7777FE2CC9C}" type="presParOf" srcId="{2D4B780C-97E8-4E3C-94A4-9094192DECA8}" destId="{8121C775-EBD9-4C66-A394-2832BE1D6C6A}" srcOrd="9" destOrd="0" presId="urn:microsoft.com/office/officeart/2005/8/layout/cycle8"/>
    <dgm:cxn modelId="{A7B118F3-0BC0-4E84-8287-22C3BB599207}" type="presParOf" srcId="{2D4B780C-97E8-4E3C-94A4-9094192DECA8}" destId="{392AD9B9-A879-4EEC-A2F6-063290F17712}" srcOrd="10" destOrd="0" presId="urn:microsoft.com/office/officeart/2005/8/layout/cycle8"/>
    <dgm:cxn modelId="{EA3A9C61-E638-48C0-947B-AACBCC41E2F5}" type="presParOf" srcId="{2D4B780C-97E8-4E3C-94A4-9094192DECA8}" destId="{8B0C5EF8-6C7D-43F4-B1D1-085EE8079BB5}" srcOrd="11" destOrd="0" presId="urn:microsoft.com/office/officeart/2005/8/layout/cycle8"/>
    <dgm:cxn modelId="{319EB5DB-3D3E-4335-A658-BB4E237C2180}" type="presParOf" srcId="{2D4B780C-97E8-4E3C-94A4-9094192DECA8}" destId="{E234D55D-F5F8-436A-949F-7B7676265EDE}" srcOrd="12" destOrd="0" presId="urn:microsoft.com/office/officeart/2005/8/layout/cycle8"/>
    <dgm:cxn modelId="{1169B3DA-2A2C-45EE-8E8F-88A0C7BA84DC}" type="presParOf" srcId="{2D4B780C-97E8-4E3C-94A4-9094192DECA8}" destId="{5CF2ED16-3A60-46BF-8A0C-2A17641C8A86}" srcOrd="13" destOrd="0" presId="urn:microsoft.com/office/officeart/2005/8/layout/cycle8"/>
    <dgm:cxn modelId="{5D697147-1812-4D73-B6BF-70B98AC36156}" type="presParOf" srcId="{2D4B780C-97E8-4E3C-94A4-9094192DECA8}" destId="{56F7C9CB-8435-4BB6-9676-352D0390785E}" srcOrd="14" destOrd="0" presId="urn:microsoft.com/office/officeart/2005/8/layout/cycle8"/>
    <dgm:cxn modelId="{5F51B3F1-8255-4794-BC02-41106BF8F413}" type="presParOf" srcId="{2D4B780C-97E8-4E3C-94A4-9094192DECA8}" destId="{5316F94F-6C7A-4936-8B8C-6E7E6FB88447}" srcOrd="15" destOrd="0" presId="urn:microsoft.com/office/officeart/2005/8/layout/cycle8"/>
    <dgm:cxn modelId="{F2ADFFC7-F9EE-4F9D-BCB9-8FC190812642}" type="presParOf" srcId="{2D4B780C-97E8-4E3C-94A4-9094192DECA8}" destId="{556CADA7-995D-4ECC-B7DD-346406CD7DBC}" srcOrd="16" destOrd="0" presId="urn:microsoft.com/office/officeart/2005/8/layout/cycle8"/>
    <dgm:cxn modelId="{630C41C6-FD65-43C1-9A15-8268B3A8EE54}" type="presParOf" srcId="{2D4B780C-97E8-4E3C-94A4-9094192DECA8}" destId="{7AEF78EC-C2E8-4CF3-B7E1-B77FF8BC9EB2}" srcOrd="17" destOrd="0" presId="urn:microsoft.com/office/officeart/2005/8/layout/cycle8"/>
    <dgm:cxn modelId="{8782E11F-2B65-4DBC-A310-A89E74033686}" type="presParOf" srcId="{2D4B780C-97E8-4E3C-94A4-9094192DECA8}" destId="{DA31BA23-9AC5-4982-8446-AF87A3CFEC0A}" srcOrd="18" destOrd="0" presId="urn:microsoft.com/office/officeart/2005/8/layout/cycle8"/>
    <dgm:cxn modelId="{0FE34B0A-4F2B-4B5E-AD39-BA12E23460D4}" type="presParOf" srcId="{2D4B780C-97E8-4E3C-94A4-9094192DECA8}" destId="{71CF6A43-455C-4ED0-8DC8-D6A3E1B5EB80}" srcOrd="19" destOrd="0" presId="urn:microsoft.com/office/officeart/2005/8/layout/cycle8"/>
    <dgm:cxn modelId="{B8B09CD6-1997-4842-A5F6-BBF336A0C133}" type="presParOf" srcId="{2D4B780C-97E8-4E3C-94A4-9094192DECA8}" destId="{5F2B839B-C86B-4A20-B1C8-744AB165CC5F}" srcOrd="20" destOrd="0" presId="urn:microsoft.com/office/officeart/2005/8/layout/cycle8"/>
    <dgm:cxn modelId="{FC078211-22C4-424D-80F8-CF9C71CA5379}" type="presParOf" srcId="{2D4B780C-97E8-4E3C-94A4-9094192DECA8}" destId="{82CE3DC1-E3E8-4C5C-8CAE-52555C579C44}" srcOrd="21" destOrd="0" presId="urn:microsoft.com/office/officeart/2005/8/layout/cycle8"/>
    <dgm:cxn modelId="{100DC999-7418-44A1-BCA3-06754DE58FFE}" type="presParOf" srcId="{2D4B780C-97E8-4E3C-94A4-9094192DECA8}" destId="{38ED0E90-EFA6-45EA-B548-7FA571056A02}" srcOrd="22" destOrd="0" presId="urn:microsoft.com/office/officeart/2005/8/layout/cycle8"/>
    <dgm:cxn modelId="{EFBF043A-873B-4514-A42C-E92151D3FFF4}" type="presParOf" srcId="{2D4B780C-97E8-4E3C-94A4-9094192DECA8}" destId="{759ADE78-AB91-43AC-8E1E-F806B8616BB9}" srcOrd="23" destOrd="0" presId="urn:microsoft.com/office/officeart/2005/8/layout/cycle8"/>
    <dgm:cxn modelId="{112D72BA-9CB4-4BC4-8FD3-B9B9DAD73DDE}" type="presParOf" srcId="{2D4B780C-97E8-4E3C-94A4-9094192DECA8}" destId="{8D4FB8BC-5A1B-4EFC-86A6-1CAD6F4A309F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4C80F-ACAD-48BF-919B-D2A7052D3DA0}">
      <dsp:nvSpPr>
        <dsp:cNvPr id="0" name=""/>
        <dsp:cNvSpPr/>
      </dsp:nvSpPr>
      <dsp:spPr>
        <a:xfrm>
          <a:off x="340232" y="110707"/>
          <a:ext cx="2439024" cy="2439024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b="1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Safe Data</a:t>
          </a:r>
        </a:p>
      </dsp:txBody>
      <dsp:txXfrm>
        <a:off x="1612590" y="520695"/>
        <a:ext cx="783972" cy="522648"/>
      </dsp:txXfrm>
    </dsp:sp>
    <dsp:sp modelId="{500FD6E1-B1EB-45B4-B0B1-668D21D96A90}">
      <dsp:nvSpPr>
        <dsp:cNvPr id="0" name=""/>
        <dsp:cNvSpPr/>
      </dsp:nvSpPr>
      <dsp:spPr>
        <a:xfrm>
          <a:off x="378634" y="159248"/>
          <a:ext cx="2439024" cy="2439024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b="1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   Safe Outputs</a:t>
          </a:r>
        </a:p>
      </dsp:txBody>
      <dsp:txXfrm>
        <a:off x="1949482" y="1273650"/>
        <a:ext cx="725900" cy="580720"/>
      </dsp:txXfrm>
    </dsp:sp>
    <dsp:sp modelId="{68872946-4890-4CB8-BE32-DB1C2E520348}">
      <dsp:nvSpPr>
        <dsp:cNvPr id="0" name=""/>
        <dsp:cNvSpPr/>
      </dsp:nvSpPr>
      <dsp:spPr>
        <a:xfrm>
          <a:off x="326688" y="196978"/>
          <a:ext cx="2439024" cy="2439024"/>
        </a:xfrm>
        <a:prstGeom prst="pie">
          <a:avLst>
            <a:gd name="adj1" fmla="val 3240000"/>
            <a:gd name="adj2" fmla="val 756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b="1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Safe Settings </a:t>
          </a:r>
        </a:p>
      </dsp:txBody>
      <dsp:txXfrm>
        <a:off x="1197768" y="1910102"/>
        <a:ext cx="696864" cy="638792"/>
      </dsp:txXfrm>
    </dsp:sp>
    <dsp:sp modelId="{E234D55D-F5F8-436A-949F-7B7676265EDE}">
      <dsp:nvSpPr>
        <dsp:cNvPr id="0" name=""/>
        <dsp:cNvSpPr/>
      </dsp:nvSpPr>
      <dsp:spPr>
        <a:xfrm>
          <a:off x="274742" y="159248"/>
          <a:ext cx="2439024" cy="2439024"/>
        </a:xfrm>
        <a:prstGeom prst="pie">
          <a:avLst>
            <a:gd name="adj1" fmla="val 7560000"/>
            <a:gd name="adj2" fmla="val 1188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b="1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Safe Projects</a:t>
          </a:r>
        </a:p>
      </dsp:txBody>
      <dsp:txXfrm>
        <a:off x="417018" y="1273650"/>
        <a:ext cx="725900" cy="580720"/>
      </dsp:txXfrm>
    </dsp:sp>
    <dsp:sp modelId="{556CADA7-995D-4ECC-B7DD-346406CD7DBC}">
      <dsp:nvSpPr>
        <dsp:cNvPr id="0" name=""/>
        <dsp:cNvSpPr/>
      </dsp:nvSpPr>
      <dsp:spPr>
        <a:xfrm>
          <a:off x="294426" y="98007"/>
          <a:ext cx="2439024" cy="2439024"/>
        </a:xfrm>
        <a:prstGeom prst="pie">
          <a:avLst>
            <a:gd name="adj1" fmla="val 11880000"/>
            <a:gd name="adj2" fmla="val 1620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b="1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Safe People</a:t>
          </a:r>
        </a:p>
      </dsp:txBody>
      <dsp:txXfrm>
        <a:off x="677121" y="507995"/>
        <a:ext cx="783972" cy="522648"/>
      </dsp:txXfrm>
    </dsp:sp>
    <dsp:sp modelId="{5F2B839B-C86B-4A20-B1C8-744AB165CC5F}">
      <dsp:nvSpPr>
        <dsp:cNvPr id="0" name=""/>
        <dsp:cNvSpPr/>
      </dsp:nvSpPr>
      <dsp:spPr>
        <a:xfrm>
          <a:off x="252065" y="13383"/>
          <a:ext cx="2580905" cy="258090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E3DC1-E3E8-4C5C-8CAE-52555C579C44}">
      <dsp:nvSpPr>
        <dsp:cNvPr id="0" name=""/>
        <dsp:cNvSpPr/>
      </dsp:nvSpPr>
      <dsp:spPr>
        <a:xfrm>
          <a:off x="306736" y="87171"/>
          <a:ext cx="2580905" cy="258090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D0E90-EFA6-45EA-B548-7FA571056A02}">
      <dsp:nvSpPr>
        <dsp:cNvPr id="0" name=""/>
        <dsp:cNvSpPr/>
      </dsp:nvSpPr>
      <dsp:spPr>
        <a:xfrm>
          <a:off x="254631" y="125016"/>
          <a:ext cx="2580905" cy="258090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ADE78-AB91-43AC-8E1E-F806B8616BB9}">
      <dsp:nvSpPr>
        <dsp:cNvPr id="0" name=""/>
        <dsp:cNvSpPr/>
      </dsp:nvSpPr>
      <dsp:spPr>
        <a:xfrm>
          <a:off x="202526" y="87171"/>
          <a:ext cx="2580905" cy="258090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FB8BC-5A1B-4EFC-86A6-1CAD6F4A309F}">
      <dsp:nvSpPr>
        <dsp:cNvPr id="0" name=""/>
        <dsp:cNvSpPr/>
      </dsp:nvSpPr>
      <dsp:spPr>
        <a:xfrm>
          <a:off x="222478" y="25950"/>
          <a:ext cx="2580905" cy="258090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1655-832A-427D-8CCB-FCEC61328423}" type="datetimeFigureOut">
              <a:rPr lang="en-CA" smtClean="0"/>
              <a:t>01/05/2019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E24C-AB5E-49AE-AD15-9C4FEBDB6E9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29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748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812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680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4958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142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863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789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6CE1-8773-423C-80C5-68F70F97E748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559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A6D2B1-9B37-5E4F-8A69-85E89D822D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92" y="2069201"/>
            <a:ext cx="3796392" cy="2405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1465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98B9CE6-D98F-1843-B178-8BB7AD4DC082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462D20-F638-4A43-9D4D-587A01647D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9857" y="1576959"/>
            <a:ext cx="3796392" cy="240502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A175F1EC-C657-3D4A-A745-698481CBF83F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A36671-5263-8741-92CC-68694FC2D1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647349" y="2728123"/>
            <a:ext cx="3796392" cy="240502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32B4073-311F-874C-A81D-D0F95ED0A7BC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114" y="547690"/>
            <a:ext cx="8353425" cy="708025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>
              <a:defRPr sz="2100">
                <a:solidFill>
                  <a:srgbClr val="00336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44009" y="1484784"/>
            <a:ext cx="4175896" cy="4680521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7545" y="1484784"/>
            <a:ext cx="3960439" cy="4680520"/>
          </a:xfrm>
          <a:prstGeom prst="rect">
            <a:avLst/>
          </a:prstGeom>
        </p:spPr>
        <p:txBody>
          <a:bodyPr/>
          <a:lstStyle>
            <a:lvl1pPr>
              <a:buNone/>
              <a:defRPr sz="900" b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43213" y="638810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Statistics Canada</a:t>
            </a:r>
            <a:r>
              <a:rPr lang="fr-CA" dirty="0"/>
              <a:t> • Statistique Canada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95289" y="6408738"/>
            <a:ext cx="1522412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AD7DB-FA45-46B5-87CF-471F9776B5E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708399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905813" y="-1"/>
            <a:ext cx="1923068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368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302620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622257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AF7FE24-A452-0441-B567-CCDDCB585D4D}"/>
              </a:ext>
            </a:extLst>
          </p:cNvPr>
          <p:cNvSpPr txBox="1"/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data,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244BC0E4-AEB1-7041-9F3A-27948598086D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9CC0C7-315F-F946-8789-3A666D2FA3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9857" y="1576959"/>
            <a:ext cx="3796392" cy="240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99833999-87EB-A64F-B6A5-8A6C839B3299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01B193-4990-E544-9075-5802240A8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9857" y="1576959"/>
            <a:ext cx="3796392" cy="2405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C789E4A0-8203-4D4B-8C29-45E5F4FB7B2C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E611AE-CCD5-564C-9E7D-9E28EEBCAB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9857" y="1576959"/>
            <a:ext cx="3796392" cy="2405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FB070023-2DBF-CB40-A182-3C4EE5CA288A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116EBF47-A89F-A640-9CFD-43FDC3E6484F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217D9-55CE-E04F-98E5-B9086321A2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349" y="1869723"/>
            <a:ext cx="3159579" cy="200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479EBE2B-96A8-DB4E-A1C5-ED1271E0137A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6354610-05BC-574B-B679-2837E042EE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349" y="1869723"/>
            <a:ext cx="3159579" cy="20016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2C1F05E-7D02-FE4C-9E69-1A86F36B06A1}"/>
              </a:ext>
            </a:extLst>
          </p:cNvPr>
          <p:cNvSpPr txBox="1"/>
          <p:nvPr userDrawn="1"/>
        </p:nvSpPr>
        <p:spPr>
          <a:xfrm>
            <a:off x="2807493" y="6400560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data,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en.wikipedia.org/wiki/Five_saf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6621C-6F45-B242-BB65-E518082388E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571" y="2916818"/>
            <a:ext cx="9144000" cy="733923"/>
          </a:xfrm>
        </p:spPr>
        <p:txBody>
          <a:bodyPr>
            <a:noAutofit/>
          </a:bodyPr>
          <a:lstStyle/>
          <a:p>
            <a:pPr algn="ctr"/>
            <a:r>
              <a:rPr lang="fr-CA" sz="3200" b="1" noProof="0" dirty="0" err="1" smtClean="0"/>
              <a:t>Statistics</a:t>
            </a:r>
            <a:r>
              <a:rPr lang="fr-CA" sz="3200" b="1" noProof="0" dirty="0" smtClean="0"/>
              <a:t> </a:t>
            </a:r>
            <a:r>
              <a:rPr lang="fr-CA" sz="3200" b="1" noProof="0" dirty="0" err="1" smtClean="0"/>
              <a:t>Canada’s</a:t>
            </a:r>
            <a:r>
              <a:rPr lang="fr-CA" sz="3200" b="1" noProof="0" dirty="0" smtClean="0"/>
              <a:t> Innovation </a:t>
            </a:r>
            <a:r>
              <a:rPr lang="fr-CA" sz="3200" b="1" noProof="0" dirty="0" err="1" smtClean="0"/>
              <a:t>Ecosystem</a:t>
            </a:r>
            <a:endParaRPr lang="fr-CA" sz="3200" b="1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AE707F7-BC74-7A48-A8B4-5834787C5F5D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55179" y="3762679"/>
            <a:ext cx="6447273" cy="1022966"/>
          </a:xfrm>
        </p:spPr>
        <p:txBody>
          <a:bodyPr>
            <a:normAutofit fontScale="85000" lnSpcReduction="20000"/>
          </a:bodyPr>
          <a:lstStyle/>
          <a:p>
            <a:r>
              <a:rPr lang="fr-CA" sz="2000" noProof="0" dirty="0" smtClean="0"/>
              <a:t>Kathryn Stevenson, Innovation Lead </a:t>
            </a:r>
            <a:endParaRPr lang="fr-CA" sz="2000" noProof="0" dirty="0"/>
          </a:p>
          <a:p>
            <a:r>
              <a:rPr lang="fr-CA" sz="2000" noProof="0" dirty="0" err="1" smtClean="0"/>
              <a:t>Analytical</a:t>
            </a:r>
            <a:r>
              <a:rPr lang="fr-CA" sz="2000" noProof="0" dirty="0" smtClean="0"/>
              <a:t> </a:t>
            </a:r>
            <a:r>
              <a:rPr lang="fr-CA" sz="2000" noProof="0" dirty="0" err="1" smtClean="0"/>
              <a:t>Studies</a:t>
            </a:r>
            <a:r>
              <a:rPr lang="fr-CA" sz="2000" noProof="0" dirty="0" smtClean="0"/>
              <a:t>, </a:t>
            </a:r>
            <a:r>
              <a:rPr lang="fr-CA" sz="2000" noProof="0" dirty="0" err="1" smtClean="0"/>
              <a:t>Methodology</a:t>
            </a:r>
            <a:r>
              <a:rPr lang="fr-CA" sz="2000" noProof="0" dirty="0" smtClean="0"/>
              <a:t> and </a:t>
            </a:r>
            <a:r>
              <a:rPr lang="fr-CA" sz="2000" noProof="0" dirty="0" err="1" smtClean="0"/>
              <a:t>Statistical</a:t>
            </a:r>
            <a:r>
              <a:rPr lang="fr-CA" sz="2000" noProof="0" dirty="0" smtClean="0"/>
              <a:t> Infrastructure Field</a:t>
            </a:r>
            <a:endParaRPr lang="fr-CA" sz="2000" noProof="0" dirty="0"/>
          </a:p>
          <a:p>
            <a:r>
              <a:rPr lang="fr-CA" sz="2000" noProof="0" dirty="0"/>
              <a:t>Mai 2019</a:t>
            </a:r>
          </a:p>
        </p:txBody>
      </p:sp>
    </p:spTree>
    <p:extLst>
      <p:ext uri="{BB962C8B-B14F-4D97-AF65-F5344CB8AC3E}">
        <p14:creationId xmlns:p14="http://schemas.microsoft.com/office/powerpoint/2010/main" val="3463733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2</a:t>
            </a:fld>
            <a:endParaRPr lang="fr-CA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48127" y="1074057"/>
            <a:ext cx="74131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Statistics Canada’s Innovation Ecosystem</a:t>
            </a:r>
          </a:p>
          <a:p>
            <a:r>
              <a:rPr lang="en-CA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Agile, inclusive and equipped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797696" y="3027093"/>
            <a:ext cx="23463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CA" sz="800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CA" sz="2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Data, </a:t>
            </a:r>
          </a:p>
          <a:p>
            <a:r>
              <a:rPr lang="en-CA" sz="2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Mindsets </a:t>
            </a:r>
          </a:p>
          <a:p>
            <a:r>
              <a:rPr lang="en-CA" sz="2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</a:p>
          <a:p>
            <a:r>
              <a:rPr lang="en-CA" sz="2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Behaviours</a:t>
            </a:r>
            <a:r>
              <a:rPr lang="en-CA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571393" y="2296300"/>
            <a:ext cx="5715050" cy="3382394"/>
            <a:chOff x="992" y="1421"/>
            <a:chExt cx="3826" cy="1923"/>
          </a:xfrm>
          <a:noFill/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992" y="1421"/>
              <a:ext cx="3544" cy="17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" y="1421"/>
              <a:ext cx="3826" cy="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3</a:t>
            </a:fld>
            <a:endParaRPr lang="fr-CA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95863" y="1367933"/>
            <a:ext cx="81669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b="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StatCan</a:t>
            </a:r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Innovation Ecosystem Outcomes</a:t>
            </a:r>
            <a:endParaRPr lang="en-CA" sz="26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0463" y="2189369"/>
            <a:ext cx="81669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000" dirty="0"/>
              <a:t>All employees understand what they are supposed to innovate (want to, can do, allowed </a:t>
            </a:r>
            <a:r>
              <a:rPr lang="en-CA" sz="2000" dirty="0" smtClean="0"/>
              <a:t>to). Vision</a:t>
            </a:r>
            <a:r>
              <a:rPr lang="en-CA" sz="2000" dirty="0"/>
              <a:t>, mission and strategic direction have been clearly articulated, broadly communicated + reinforced through formal/informal mechanisms</a:t>
            </a:r>
          </a:p>
          <a:p>
            <a:pPr lvl="1"/>
            <a:endParaRPr lang="en-CA" sz="2000" dirty="0"/>
          </a:p>
          <a:p>
            <a:pPr marL="514350" indent="-457200">
              <a:buFont typeface="+mj-lt"/>
              <a:buAutoNum type="arabicPeriod"/>
            </a:pPr>
            <a:r>
              <a:rPr lang="en-CA" sz="2000" dirty="0"/>
              <a:t>All employees can access information, tools and training necessary to stimulate, promote and advance timely execution of Innovation experiments.</a:t>
            </a:r>
          </a:p>
          <a:p>
            <a:pPr marL="514350" indent="-457200">
              <a:buFont typeface="+mj-lt"/>
              <a:buAutoNum type="arabicPeriod"/>
            </a:pPr>
            <a:endParaRPr lang="en-CA" sz="2000" dirty="0"/>
          </a:p>
          <a:p>
            <a:pPr marL="514350" indent="-457200">
              <a:buFont typeface="+mj-lt"/>
              <a:buAutoNum type="arabicPeriod"/>
            </a:pPr>
            <a:r>
              <a:rPr lang="en-CA" sz="2000" dirty="0"/>
              <a:t>Lessons learned from Innovation experiments are openly disseminated to all employees to accelerate progress, assess value and manage risk on path to meeting strategic goals.</a:t>
            </a:r>
          </a:p>
        </p:txBody>
      </p:sp>
    </p:spTree>
    <p:extLst>
      <p:ext uri="{BB962C8B-B14F-4D97-AF65-F5344CB8AC3E}">
        <p14:creationId xmlns:p14="http://schemas.microsoft.com/office/powerpoint/2010/main" val="9130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4</a:t>
            </a:fld>
            <a:endParaRPr lang="fr-CA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457763" y="2284443"/>
            <a:ext cx="79115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CA" sz="2000" dirty="0"/>
              <a:t>Multi-disciplinary project teams value diversity, actively manage risk (rather than seek to eliminate it) and seek talent, knowledge and insights through partnerships and engagement with end users.</a:t>
            </a:r>
          </a:p>
          <a:p>
            <a:pPr marL="457200" indent="-457200">
              <a:buFont typeface="+mj-lt"/>
              <a:buAutoNum type="arabicPeriod" startAt="4"/>
            </a:pPr>
            <a:endParaRPr lang="en-CA" sz="2000" dirty="0"/>
          </a:p>
          <a:p>
            <a:pPr marL="457200" indent="-457200">
              <a:buFont typeface="+mj-lt"/>
              <a:buAutoNum type="arabicPeriod" startAt="4"/>
            </a:pPr>
            <a:r>
              <a:rPr lang="en-CA" sz="2000" dirty="0"/>
              <a:t>Innovation team members bring agility and ambition to both promote the art of the possible – transformational, not just incremental gains – and execute to deliver results.  Team members share knowledge and build capacity among colleagues to promote adoption of new approaches, risk appetite and sound project management.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963" y="1367933"/>
            <a:ext cx="81669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b="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StatCan</a:t>
            </a:r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Innovation Ecosystem Outcomes (2)</a:t>
            </a:r>
            <a:endParaRPr lang="en-CA" sz="26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5</a:t>
            </a:fld>
            <a:endParaRPr lang="fr-CA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87827" y="2486287"/>
            <a:ext cx="81669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200" dirty="0" smtClean="0">
                <a:solidFill>
                  <a:srgbClr val="000000"/>
                </a:solidFill>
              </a:rPr>
              <a:t>ADM-level Innovation champion</a:t>
            </a:r>
          </a:p>
          <a:p>
            <a:r>
              <a:rPr lang="en-CA" sz="2200" dirty="0" smtClean="0">
                <a:solidFill>
                  <a:srgbClr val="000000"/>
                </a:solidFill>
              </a:rPr>
              <a:t>Governance: ADM/DG-level </a:t>
            </a:r>
            <a:r>
              <a:rPr lang="en-CA" sz="2200" i="1" dirty="0" smtClean="0">
                <a:solidFill>
                  <a:srgbClr val="000000"/>
                </a:solidFill>
              </a:rPr>
              <a:t>Modernization Management Committee</a:t>
            </a:r>
            <a:r>
              <a:rPr lang="en-CA" sz="2200" dirty="0" smtClean="0">
                <a:solidFill>
                  <a:srgbClr val="000000"/>
                </a:solidFill>
              </a:rPr>
              <a:t> </a:t>
            </a:r>
          </a:p>
          <a:p>
            <a:endParaRPr lang="en-CA" sz="22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Data Science Centre of Excellence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Data Science Accelerator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Digital Innovation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Pathfinder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Centres of Expertise </a:t>
            </a:r>
            <a:r>
              <a:rPr lang="en-CA" sz="2200" dirty="0" smtClean="0">
                <a:solidFill>
                  <a:srgbClr val="000000"/>
                </a:solidFill>
              </a:rPr>
              <a:t>(BI </a:t>
            </a:r>
            <a:r>
              <a:rPr lang="en-CA" sz="2200" dirty="0" smtClean="0">
                <a:solidFill>
                  <a:srgbClr val="000000"/>
                </a:solidFill>
              </a:rPr>
              <a:t>tools, geomatics,</a:t>
            </a:r>
          </a:p>
          <a:p>
            <a:pPr lvl="1"/>
            <a:r>
              <a:rPr lang="en-CA" sz="2200" dirty="0" smtClean="0">
                <a:solidFill>
                  <a:srgbClr val="000000"/>
                </a:solidFill>
              </a:rPr>
              <a:t>open data</a:t>
            </a:r>
            <a:r>
              <a:rPr lang="en-CA" sz="2200" dirty="0" smtClean="0">
                <a:solidFill>
                  <a:srgbClr val="000000"/>
                </a:solidFill>
              </a:rPr>
              <a:t>)</a:t>
            </a:r>
          </a:p>
          <a:p>
            <a:pPr lvl="1"/>
            <a:endParaRPr lang="en-CA" sz="22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7827" y="1074057"/>
            <a:ext cx="63790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CA" sz="800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CA" sz="2600" b="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StatCan</a:t>
            </a:r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Innovation Ecosystem has formal structures including…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74693" y="3230203"/>
            <a:ext cx="3180114" cy="2627085"/>
            <a:chOff x="8266885" y="1656240"/>
            <a:chExt cx="3852428" cy="3900963"/>
          </a:xfrm>
        </p:grpSpPr>
        <p:sp>
          <p:nvSpPr>
            <p:cNvPr id="13" name="Oval 12"/>
            <p:cNvSpPr/>
            <p:nvPr/>
          </p:nvSpPr>
          <p:spPr>
            <a:xfrm>
              <a:off x="9383009" y="2800620"/>
              <a:ext cx="1644182" cy="1656184"/>
            </a:xfrm>
            <a:prstGeom prst="ellipse">
              <a:avLst/>
            </a:prstGeom>
            <a:noFill/>
            <a:ln w="57150"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9881064" y="1656240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9881064" y="4909131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8266885" y="3304465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11471241" y="3304465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10966258" y="2172481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8764941" y="2152548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8841197" y="4261059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10831163" y="4210905"/>
              <a:ext cx="648072" cy="648072"/>
            </a:xfrm>
            <a:prstGeom prst="ellipse">
              <a:avLst/>
            </a:prstGeom>
            <a:solidFill>
              <a:srgbClr val="1F324F"/>
            </a:solidFill>
            <a:ln>
              <a:solidFill>
                <a:srgbClr val="1F32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22" name="Text Placeholder 7"/>
            <p:cNvSpPr txBox="1">
              <a:spLocks/>
            </p:cNvSpPr>
            <p:nvPr/>
          </p:nvSpPr>
          <p:spPr>
            <a:xfrm>
              <a:off x="9439428" y="3215029"/>
              <a:ext cx="1515115" cy="710447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324F"/>
                </a:buClr>
                <a:buFont typeface="Wingdings" panose="05000000000000000000" pitchFamily="2" charset="2"/>
                <a:buNone/>
                <a:defRPr sz="3200" kern="1200">
                  <a:solidFill>
                    <a:srgbClr val="1F324F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971550" indent="-514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324F"/>
                </a:buClr>
                <a:buFont typeface="+mj-lt"/>
                <a:buAutoNum type="romanUcPeriod"/>
                <a:defRPr sz="2400" kern="1200">
                  <a:solidFill>
                    <a:srgbClr val="1F324F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324F"/>
                </a:buClr>
                <a:buFont typeface="Calibri" panose="020F0502020204030204" pitchFamily="34" charset="0"/>
                <a:buChar char="●"/>
                <a:defRPr sz="2000" kern="1200">
                  <a:solidFill>
                    <a:srgbClr val="1F324F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324F"/>
                </a:buClr>
                <a:buFont typeface="Courier New" panose="02070309020205020404" pitchFamily="49" charset="0"/>
                <a:buChar char="o"/>
                <a:defRPr kern="1200">
                  <a:solidFill>
                    <a:srgbClr val="1F324F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324F"/>
                </a:buClr>
                <a:buFont typeface="Arial" panose="020B0604020202020204" pitchFamily="34" charset="0"/>
                <a:buChar char="•"/>
                <a:defRPr kern="1200">
                  <a:solidFill>
                    <a:srgbClr val="1F324F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CA" sz="1800" b="1" dirty="0" smtClean="0">
                  <a:solidFill>
                    <a:srgbClr val="FF0000"/>
                  </a:solidFill>
                </a:rPr>
                <a:t>Innovation Team</a:t>
              </a:r>
              <a:endParaRPr lang="en-CA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>
              <a:stCxn id="13" idx="0"/>
            </p:cNvCxnSpPr>
            <p:nvPr/>
          </p:nvCxnSpPr>
          <p:spPr>
            <a:xfrm flipV="1">
              <a:off x="10205100" y="2172481"/>
              <a:ext cx="0" cy="628139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205100" y="4456804"/>
              <a:ext cx="0" cy="628139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027191" y="3623572"/>
              <a:ext cx="618068" cy="4929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03069" y="3623572"/>
              <a:ext cx="618068" cy="4929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777082" y="2606825"/>
              <a:ext cx="378117" cy="449670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9273169" y="4214358"/>
              <a:ext cx="378117" cy="449670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19" idx="5"/>
            </p:cNvCxnSpPr>
            <p:nvPr/>
          </p:nvCxnSpPr>
          <p:spPr>
            <a:xfrm flipH="1" flipV="1">
              <a:off x="9318105" y="2705712"/>
              <a:ext cx="321900" cy="305825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0803721" y="4161375"/>
              <a:ext cx="321900" cy="305825"/>
            </a:xfrm>
            <a:prstGeom prst="line">
              <a:avLst/>
            </a:prstGeom>
            <a:ln w="38100">
              <a:solidFill>
                <a:srgbClr val="1F3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8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6</a:t>
            </a:fld>
            <a:endParaRPr lang="fr-CA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37027" y="2221244"/>
            <a:ext cx="816698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>
                <a:solidFill>
                  <a:srgbClr val="000000"/>
                </a:solidFill>
              </a:rPr>
              <a:t>Communities </a:t>
            </a:r>
            <a:r>
              <a:rPr lang="en-CA" sz="2000" dirty="0">
                <a:solidFill>
                  <a:srgbClr val="000000"/>
                </a:solidFill>
              </a:rPr>
              <a:t>of Practice: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Geomatics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Data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Machine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Power BI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Data Documentation Initiative (data standards)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LEAN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Machine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R</a:t>
            </a:r>
            <a:endParaRPr lang="en-CA" sz="2000" dirty="0" smtClean="0">
              <a:solidFill>
                <a:srgbClr val="000000"/>
              </a:solidFill>
            </a:endParaRPr>
          </a:p>
          <a:p>
            <a:r>
              <a:rPr lang="en-CA" sz="2000" dirty="0" smtClean="0">
                <a:solidFill>
                  <a:srgbClr val="000000"/>
                </a:solidFill>
              </a:rPr>
              <a:t>Digital Lounge – Emerging tools 101</a:t>
            </a:r>
          </a:p>
          <a:p>
            <a:r>
              <a:rPr lang="en-CA" sz="2000" dirty="0" smtClean="0">
                <a:solidFill>
                  <a:srgbClr val="000000"/>
                </a:solidFill>
              </a:rPr>
              <a:t>Lunch &amp; learn – Agile, Foresight… </a:t>
            </a:r>
          </a:p>
          <a:p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7027" y="1289957"/>
            <a:ext cx="63790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CA" sz="800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And informal ones including…</a:t>
            </a:r>
          </a:p>
        </p:txBody>
      </p:sp>
    </p:spTree>
    <p:extLst>
      <p:ext uri="{BB962C8B-B14F-4D97-AF65-F5344CB8AC3E}">
        <p14:creationId xmlns:p14="http://schemas.microsoft.com/office/powerpoint/2010/main" val="4903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7</a:t>
            </a:fld>
            <a:endParaRPr lang="fr-CA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76671" y="2761233"/>
            <a:ext cx="816698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Big Ideas Conferences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Innovation Channel – crowdsourcing tool</a:t>
            </a:r>
          </a:p>
          <a:p>
            <a:endParaRPr lang="en-CA" sz="22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Analytical Projects Initiative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Corporate Innovation 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rgbClr val="000000"/>
                </a:solidFill>
              </a:rPr>
              <a:t>R+ D Board</a:t>
            </a:r>
          </a:p>
          <a:p>
            <a:endParaRPr lang="en-CA" dirty="0" smtClean="0">
              <a:solidFill>
                <a:srgbClr val="000000"/>
              </a:solidFill>
            </a:endParaRPr>
          </a:p>
          <a:p>
            <a:endParaRPr lang="en-CA" dirty="0" smtClean="0">
              <a:solidFill>
                <a:srgbClr val="000000"/>
              </a:solidFill>
            </a:endParaRPr>
          </a:p>
          <a:p>
            <a:endParaRPr lang="en-CA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4327" y="1320278"/>
            <a:ext cx="63790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Some enterprise-wide initiatives…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48243" y="2322823"/>
            <a:ext cx="3092401" cy="2969255"/>
            <a:chOff x="4623698" y="2043674"/>
            <a:chExt cx="3944040" cy="3761590"/>
          </a:xfrm>
        </p:grpSpPr>
        <p:grpSp>
          <p:nvGrpSpPr>
            <p:cNvPr id="7" name="Group 1"/>
            <p:cNvGrpSpPr/>
            <p:nvPr/>
          </p:nvGrpSpPr>
          <p:grpSpPr>
            <a:xfrm>
              <a:off x="4623698" y="2043674"/>
              <a:ext cx="3944040" cy="3463571"/>
              <a:chOff x="2140128" y="1556197"/>
              <a:chExt cx="3944040" cy="3463571"/>
            </a:xfrm>
          </p:grpSpPr>
          <p:graphicFrame>
            <p:nvGraphicFramePr>
              <p:cNvPr id="10" name="Diagram 4"/>
              <p:cNvGraphicFramePr/>
              <p:nvPr>
                <p:extLst/>
              </p:nvPr>
            </p:nvGraphicFramePr>
            <p:xfrm>
              <a:off x="2140128" y="1556197"/>
              <a:ext cx="3944040" cy="34635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1" name="Oval 8"/>
              <p:cNvSpPr/>
              <p:nvPr/>
            </p:nvSpPr>
            <p:spPr>
              <a:xfrm>
                <a:off x="3604734" y="2829702"/>
                <a:ext cx="1014827" cy="91655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4F8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A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TextBox 9"/>
              <p:cNvSpPr txBox="1"/>
              <p:nvPr/>
            </p:nvSpPr>
            <p:spPr>
              <a:xfrm>
                <a:off x="3604734" y="3134555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 b="1" dirty="0">
                    <a:solidFill>
                      <a:srgbClr val="002060"/>
                    </a:solidFill>
                    <a:latin typeface="Century Gothic" panose="020B0502020202020204" pitchFamily="34" charset="0"/>
                  </a:rPr>
                  <a:t>5 SAFES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633756" y="5543654"/>
              <a:ext cx="1923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CA" sz="1100" dirty="0">
                  <a:solidFill>
                    <a:prstClr val="black"/>
                  </a:solidFill>
                  <a:hlinkClick r:id="rId9"/>
                </a:rPr>
                <a:t>"Five Safes Wikipedia"</a:t>
              </a:r>
              <a:endParaRPr lang="en-CA" sz="11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0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8</a:t>
            </a:fld>
            <a:endParaRPr lang="fr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9" y="2410491"/>
            <a:ext cx="3831461" cy="3308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2971" y="3005799"/>
            <a:ext cx="4230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Partnering </a:t>
            </a:r>
            <a:r>
              <a:rPr lang="en-CA" b="1" dirty="0">
                <a:solidFill>
                  <a:srgbClr val="000000"/>
                </a:solidFill>
                <a:latin typeface="Century Gothic" panose="020B0502020202020204" pitchFamily="34" charset="0"/>
              </a:rPr>
              <a:t>with various </a:t>
            </a:r>
            <a:r>
              <a:rPr lang="en-CA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departments, other levels of government, academia and others </a:t>
            </a:r>
            <a:r>
              <a:rPr lang="en-CA" b="1" dirty="0">
                <a:solidFill>
                  <a:srgbClr val="000000"/>
                </a:solidFill>
                <a:latin typeface="Century Gothic" panose="020B0502020202020204" pitchFamily="34" charset="0"/>
              </a:rPr>
              <a:t>on </a:t>
            </a:r>
            <a:r>
              <a:rPr lang="en-CA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time-boxed challenges to </a:t>
            </a:r>
            <a:r>
              <a:rPr lang="en-CA" b="1" dirty="0">
                <a:solidFill>
                  <a:srgbClr val="000000"/>
                </a:solidFill>
                <a:latin typeface="Century Gothic" panose="020B0502020202020204" pitchFamily="34" charset="0"/>
              </a:rPr>
              <a:t>mobilize data and talent and build new skillsets…while ‘hacking’ bureaucracy… </a:t>
            </a: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327" y="1383778"/>
            <a:ext cx="71845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And beyond…with Innovation hackathons</a:t>
            </a:r>
          </a:p>
        </p:txBody>
      </p:sp>
    </p:spTree>
    <p:extLst>
      <p:ext uri="{BB962C8B-B14F-4D97-AF65-F5344CB8AC3E}">
        <p14:creationId xmlns:p14="http://schemas.microsoft.com/office/powerpoint/2010/main" val="13837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/>
          <p:nvPr>
            <p:custDataLst>
              <p:tags r:id="rId1"/>
            </p:custDataLst>
          </p:nvPr>
        </p:nvSpPr>
        <p:spPr>
          <a:xfrm>
            <a:off x="8793004" y="5678694"/>
            <a:ext cx="479354" cy="3571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DC2EB3F-9BCB-4CFF-8FC4-1D9338543354}" type="slidenum">
              <a:rPr lang="fr-CA" altLang="en-US" smtClean="0"/>
              <a:t>9</a:t>
            </a:fld>
            <a:endParaRPr lang="fr-CA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4327" y="2442634"/>
            <a:ext cx="84149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smtClean="0">
                <a:solidFill>
                  <a:srgbClr val="000000"/>
                </a:solidFill>
              </a:rPr>
              <a:t>statcan.innovationcoordinator-coorddelinnovation.statcan@canada.ca</a:t>
            </a:r>
            <a:endParaRPr lang="en-CA" sz="2800" dirty="0">
              <a:solidFill>
                <a:srgbClr val="000000"/>
              </a:solidFill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4467509" y="3537235"/>
            <a:ext cx="3855693" cy="2281953"/>
            <a:chOff x="992" y="1421"/>
            <a:chExt cx="3826" cy="1923"/>
          </a:xfrm>
          <a:noFill/>
        </p:grpSpPr>
        <p:sp>
          <p:nvSpPr>
            <p:cNvPr id="28" name="AutoShape 3"/>
            <p:cNvSpPr>
              <a:spLocks noChangeAspect="1" noChangeArrowheads="1" noTextEdit="1"/>
            </p:cNvSpPr>
            <p:nvPr/>
          </p:nvSpPr>
          <p:spPr bwMode="auto">
            <a:xfrm>
              <a:off x="992" y="1421"/>
              <a:ext cx="3544" cy="17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" y="1421"/>
              <a:ext cx="3826" cy="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524327" y="1320278"/>
            <a:ext cx="63790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Partnership opportunities – let’s talk!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3855" y="3912518"/>
            <a:ext cx="4207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err="1" smtClean="0">
                <a:solidFill>
                  <a:srgbClr val="000000"/>
                </a:solidFill>
              </a:rPr>
              <a:t>Kathryn.Stevenson</a:t>
            </a:r>
            <a:endParaRPr lang="en-CA" sz="2800" dirty="0" smtClean="0">
              <a:solidFill>
                <a:srgbClr val="000000"/>
              </a:solidFill>
            </a:endParaRPr>
          </a:p>
          <a:p>
            <a:r>
              <a:rPr lang="en-CA" sz="2800" dirty="0" smtClean="0">
                <a:solidFill>
                  <a:srgbClr val="000000"/>
                </a:solidFill>
              </a:rPr>
              <a:t>@canada.ca</a:t>
            </a:r>
            <a:endParaRPr lang="en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94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7.04.19"/>
  <p:tag name="AS_TITLE" val="Aspose.Slides for .NET 4.0"/>
  <p:tag name="AS_VERSION" val="17.4"/>
  <p:tag name="ENGAGE" val="{&quot;SavedSwatch&quot;:&quot;-12418859|-7487713|-3590342|-8882056|-11579569|Statistics Canada&quot;,&quot;Id&quot;:&quot;5cc99d5f3242422fb8e2b45c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BD594ACF-DCAA-C348-AC19-A3304C58235C}" vid="{D0A088F5-6BAC-FC46-8186-2E858E48B9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</TotalTime>
  <Words>401</Words>
  <Application>Microsoft Office PowerPoint</Application>
  <PresentationFormat>On-screen Show (4:3)</PresentationFormat>
  <Paragraphs>88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MT Std</vt:lpstr>
      <vt:lpstr>Calibri</vt:lpstr>
      <vt:lpstr>Calibri Light</vt:lpstr>
      <vt:lpstr>Century Gothic</vt:lpstr>
      <vt:lpstr>Wingdings</vt:lpstr>
      <vt:lpstr>Thème Office</vt:lpstr>
      <vt:lpstr>Statistics Canada’s Innovation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Christine Léger</dc:creator>
  <cp:lastModifiedBy>Claudia Sanmartin</cp:lastModifiedBy>
  <cp:revision>121</cp:revision>
  <cp:lastPrinted>2019-04-25T16:23:16Z</cp:lastPrinted>
  <dcterms:created xsi:type="dcterms:W3CDTF">2018-12-21T14:49:17Z</dcterms:created>
  <dcterms:modified xsi:type="dcterms:W3CDTF">2019-05-01T16:08:09Z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AdHocReviewCycleID">
    <vt:i4>-764278832</vt:i4>
  </property>
  <property fmtid="{D5CDD505-2E9C-101B-9397-08002B2CF9AE}" pid="4" name="_EmailSubject">
    <vt:lpwstr>For discussion: StatsCan overview for Data and AI stream?</vt:lpwstr>
  </property>
  <property fmtid="{D5CDD505-2E9C-101B-9397-08002B2CF9AE}" pid="5" name="_AuthorEmail">
    <vt:lpwstr>claudia.sanmartin@canada.ca</vt:lpwstr>
  </property>
  <property fmtid="{D5CDD505-2E9C-101B-9397-08002B2CF9AE}" pid="6" name="_AuthorEmailDisplayName">
    <vt:lpwstr>Sanmartin, Claudia (STATCAN)</vt:lpwstr>
  </property>
  <property fmtid="{D5CDD505-2E9C-101B-9397-08002B2CF9AE}" pid="7" name="_PreviousAdHocReviewCycleID">
    <vt:i4>-2064659119</vt:i4>
  </property>
</Properties>
</file>